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50"/>
  </p:notesMasterIdLst>
  <p:handoutMasterIdLst>
    <p:handoutMasterId r:id="rId51"/>
  </p:handoutMasterIdLst>
  <p:sldIdLst>
    <p:sldId id="266" r:id="rId4"/>
    <p:sldId id="393" r:id="rId5"/>
    <p:sldId id="394" r:id="rId6"/>
    <p:sldId id="371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  <p:sldId id="408" r:id="rId21"/>
    <p:sldId id="409" r:id="rId22"/>
    <p:sldId id="410" r:id="rId23"/>
    <p:sldId id="411" r:id="rId24"/>
    <p:sldId id="412" r:id="rId25"/>
    <p:sldId id="413" r:id="rId26"/>
    <p:sldId id="414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1" r:id="rId43"/>
    <p:sldId id="432" r:id="rId44"/>
    <p:sldId id="433" r:id="rId45"/>
    <p:sldId id="430" r:id="rId46"/>
    <p:sldId id="322" r:id="rId47"/>
    <p:sldId id="434" r:id="rId48"/>
    <p:sldId id="435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93"/>
            <p14:sldId id="394"/>
            <p14:sldId id="371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1"/>
            <p14:sldId id="432"/>
            <p14:sldId id="433"/>
            <p14:sldId id="430"/>
            <p14:sldId id="322"/>
            <p14:sldId id="434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73688" autoAdjust="0"/>
  </p:normalViewPr>
  <p:slideViewPr>
    <p:cSldViewPr snapToGrid="0" snapToObjects="1">
      <p:cViewPr varScale="1">
        <p:scale>
          <a:sx n="107" d="100"/>
          <a:sy n="107" d="100"/>
        </p:scale>
        <p:origin x="11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next topic is linear regression.</a:t>
            </a:r>
          </a:p>
          <a:p>
            <a:endParaRPr lang="en-US" dirty="0"/>
          </a:p>
          <a:p>
            <a:r>
              <a:rPr lang="en-US" dirty="0"/>
              <a:t>You may know it from other classes, including those of this course.</a:t>
            </a:r>
          </a:p>
          <a:p>
            <a:endParaRPr lang="en-US" dirty="0"/>
          </a:p>
          <a:p>
            <a:r>
              <a:rPr lang="en-US" dirty="0"/>
              <a:t>But our perspective on it in this class is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refer to the output, y, as the “response variable,” or just “response.”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96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call the input variable “x” the “predictor.”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88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these data, it looks like a “line” might be a good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is a formula for such a linear model: y equals alpha times x plus beta.</a:t>
            </a:r>
          </a:p>
          <a:p>
            <a:endParaRPr lang="en-US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64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coefficient “alpha” measures the slope of this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1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parameter “beta” is the y-intercept.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15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this is just a cartoon.</a:t>
            </a:r>
          </a:p>
          <a:p>
            <a:endParaRPr lang="en-US" dirty="0"/>
          </a:p>
          <a:p>
            <a:r>
              <a:rPr lang="en-US" dirty="0"/>
              <a:t>So let’s switch over to a notebook to look at some real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30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notebook is based on a 1968 study by Wagner, Aga-ha-ja-</a:t>
            </a:r>
            <a:r>
              <a:rPr lang="en-US" dirty="0" err="1"/>
              <a:t>nian</a:t>
            </a:r>
            <a:r>
              <a:rPr lang="en-US" dirty="0"/>
              <a:t>, and Bing.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2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measured math test scores for seven students.</a:t>
            </a:r>
          </a:p>
          <a:p>
            <a:endParaRPr lang="en-US" dirty="0"/>
          </a:p>
          <a:p>
            <a:r>
              <a:rPr lang="en-US" dirty="0"/>
              <a:t>So these scores are the “output.”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05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they gave each student differing amounts of lysergic acid die-thy-la-</a:t>
            </a:r>
            <a:r>
              <a:rPr lang="en-US" dirty="0" err="1"/>
              <a:t>mide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4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in a statistics class, you might derive and analyze the model from first principles of probability.</a:t>
            </a:r>
          </a:p>
          <a:p>
            <a:endParaRPr lang="en-US" dirty="0"/>
          </a:p>
          <a:p>
            <a:r>
              <a:rPr lang="en-US" dirty="0"/>
              <a:t>But in this class, we are interested in computational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34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L-S-D for short.</a:t>
            </a:r>
          </a:p>
          <a:p>
            <a:endParaRPr lang="en-US" dirty="0"/>
          </a:p>
          <a:p>
            <a:r>
              <a:rPr lang="en-US" dirty="0"/>
              <a:t>And yes, scientific studies in the 60s were, arguably, a lot more … “interesting” … than they are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21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turn to the first code cell.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80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first downloads the raw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50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then displays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26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output data frame.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23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</a:t>
            </a:r>
            <a:r>
              <a:rPr lang="en-US" dirty="0" err="1"/>
              <a:t>tibble</a:t>
            </a:r>
            <a:r>
              <a:rPr lang="en-US" dirty="0"/>
              <a:t> whose two columns are the observed values of the response and predictor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12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move to the next cell.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93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takes these two variables.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496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then creates a simple 2-D scatter plot of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88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here is the output.</a:t>
            </a:r>
          </a:p>
          <a:p>
            <a:endParaRPr lang="en-US" dirty="0"/>
          </a:p>
          <a:p>
            <a:r>
              <a:rPr lang="en-US" dirty="0"/>
              <a:t>Lo and behold, the higher the concentration of LSD in a student’s tissue, the lower his or her test score.</a:t>
            </a:r>
          </a:p>
          <a:p>
            <a:endParaRPr lang="en-US" dirty="0"/>
          </a:p>
          <a:p>
            <a:r>
              <a:rPr lang="en-US" dirty="0"/>
              <a:t>Keep that in mind for this class’s final exam.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7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we’ll instead take a more “ad hoc” approach to presenting the problem.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It’s entirely equivalent to other derivation methods, but has the advantages of one, leading to an algorithm, and two, highlighting numerical and computational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63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assuming you are not under the influence, you’ll see that a straight line might be a groovy model for this dataset.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07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there are many lines you could have tried to draw through these points, so which one is best?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14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some data point, x-eye, y-eye.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71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Plugging the value of “x-eye” into the model produces, at best, some approximation of the true output value, “y-eye.”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299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that model output, y-eye-hat.</a:t>
            </a:r>
          </a:p>
          <a:p>
            <a:endParaRPr lang="en-US" dirty="0"/>
          </a:p>
          <a:p>
            <a:r>
              <a:rPr lang="en-US" dirty="0"/>
              <a:t>It’s our model’s *estimate* of the true value, y-eye.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55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good is this estimate?</a:t>
            </a:r>
          </a:p>
          <a:p>
            <a:endParaRPr lang="en-US" dirty="0"/>
          </a:p>
          <a:p>
            <a:r>
              <a:rPr lang="en-US" dirty="0"/>
              <a:t>Let’s measure the difference.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70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difference, y-eye-hat minus y-eye.</a:t>
            </a:r>
          </a:p>
          <a:p>
            <a:endParaRPr lang="en-US" dirty="0"/>
          </a:p>
          <a:p>
            <a:r>
              <a:rPr lang="en-US" dirty="0"/>
              <a:t>Let’s call that r-eye.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93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also known as the *residual* at x-eye.</a:t>
            </a:r>
          </a:p>
          <a:p>
            <a:endParaRPr lang="en-US" dirty="0"/>
          </a:p>
          <a:p>
            <a:r>
              <a:rPr lang="en-US" dirty="0"/>
              <a:t>Think of it as the error in the model’s prediction relative to the observed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0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now define our computational task.</a:t>
            </a:r>
          </a:p>
          <a:p>
            <a:endParaRPr lang="en-US" dirty="0"/>
          </a:p>
          <a:p>
            <a:r>
              <a:rPr lang="en-US" dirty="0"/>
              <a:t>Start with a residual, r-eye.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20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squaring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8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Ok, so let’s get started.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972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Intuitively, squaring the residual has the effect of significantly amplifying big residuals.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59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sum all the residuals.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035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to choose the model parameters, alpha and beta, to *minimize* this quantity, which is the sum-of-squared residuals.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633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linear regression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046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this lesson by saying we would approach the problem of linear regression in an “ad hoc” way.</a:t>
            </a:r>
          </a:p>
          <a:p>
            <a:endParaRPr lang="en-US" dirty="0"/>
          </a:p>
          <a:p>
            <a:r>
              <a:rPr lang="en-US" dirty="0"/>
              <a:t>The “ad hoc” part is the objective function.</a:t>
            </a:r>
          </a:p>
          <a:p>
            <a:endParaRPr lang="en-US" dirty="0"/>
          </a:p>
          <a:p>
            <a:r>
              <a:rPr lang="en-US" dirty="0"/>
              <a:t>Why minimize the sum-of-squared residuals, as opposed to, say the absolute values of the residuals, or something even higher than squares?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13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reason is that there is a rigorous statistical interpretation, which you may have already seen or will soon see in a different class.</a:t>
            </a:r>
          </a:p>
          <a:p>
            <a:endParaRPr lang="en-US" dirty="0"/>
          </a:p>
          <a:p>
            <a:r>
              <a:rPr lang="en-US" dirty="0"/>
              <a:t>A second is that, as we’ll see, the math needed to solve the problem works out nicely for this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77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a third reason is that solving the optimization problem will yield an algorithm.</a:t>
            </a:r>
          </a:p>
          <a:p>
            <a:endParaRPr lang="en-US" dirty="0"/>
          </a:p>
          <a:p>
            <a:r>
              <a:rPr lang="en-US" dirty="0"/>
              <a:t>So take a moment to review this topic, preferably while sober, and when you are ready let’s see how to get there.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 set of observations made up of pairs of values, x-eye, y-eye.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70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there are “m” such points.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1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values are continuous, we can make an two-dimensional, x-y scatter plot of these pairs.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17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point in the scatter plot is an observation.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9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in general we believe there is some model that can represent these data.</a:t>
            </a:r>
          </a:p>
          <a:p>
            <a:endParaRPr lang="en-US" dirty="0"/>
          </a:p>
          <a:p>
            <a:r>
              <a:rPr lang="en-US" dirty="0"/>
              <a:t>Let’s think of that as some mathematical function, f, that maps some input value x to an output 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275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5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1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81"/>
          <a:stretch/>
        </p:blipFill>
        <p:spPr>
          <a:xfrm>
            <a:off x="0" y="0"/>
            <a:ext cx="904514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2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554"/>
          <a:stretch/>
        </p:blipFill>
        <p:spPr>
          <a:xfrm>
            <a:off x="0" y="0"/>
            <a:ext cx="9001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14"/>
          <a:stretch/>
        </p:blipFill>
        <p:spPr>
          <a:xfrm>
            <a:off x="0" y="0"/>
            <a:ext cx="9051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2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878"/>
          <a:stretch/>
        </p:blipFill>
        <p:spPr>
          <a:xfrm>
            <a:off x="0" y="0"/>
            <a:ext cx="90636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987"/>
          <a:stretch/>
        </p:blipFill>
        <p:spPr>
          <a:xfrm>
            <a:off x="0" y="173736"/>
            <a:ext cx="8322276" cy="48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8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26" r="8919"/>
          <a:stretch/>
        </p:blipFill>
        <p:spPr>
          <a:xfrm>
            <a:off x="0" y="173736"/>
            <a:ext cx="8328454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26" r="8919"/>
          <a:stretch/>
        </p:blipFill>
        <p:spPr>
          <a:xfrm>
            <a:off x="0" y="173736"/>
            <a:ext cx="8328454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192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26" r="8784"/>
          <a:stretch/>
        </p:blipFill>
        <p:spPr>
          <a:xfrm>
            <a:off x="0" y="173736"/>
            <a:ext cx="8340811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4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26" r="8851"/>
          <a:stretch/>
        </p:blipFill>
        <p:spPr>
          <a:xfrm>
            <a:off x="0" y="173736"/>
            <a:ext cx="8334632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26" r="8784"/>
          <a:stretch/>
        </p:blipFill>
        <p:spPr>
          <a:xfrm>
            <a:off x="0" y="173736"/>
            <a:ext cx="8340811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8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6126" r="8784"/>
          <a:stretch/>
        </p:blipFill>
        <p:spPr>
          <a:xfrm>
            <a:off x="0" y="173736"/>
            <a:ext cx="8340811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784"/>
          <a:stretch/>
        </p:blipFill>
        <p:spPr>
          <a:xfrm>
            <a:off x="0" y="173736"/>
            <a:ext cx="8340811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851"/>
          <a:stretch/>
        </p:blipFill>
        <p:spPr>
          <a:xfrm>
            <a:off x="0" y="173736"/>
            <a:ext cx="8334632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851"/>
          <a:stretch/>
        </p:blipFill>
        <p:spPr>
          <a:xfrm>
            <a:off x="0" y="173736"/>
            <a:ext cx="8334632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851"/>
          <a:stretch/>
        </p:blipFill>
        <p:spPr>
          <a:xfrm>
            <a:off x="0" y="173736"/>
            <a:ext cx="8334632" cy="48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1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851"/>
          <a:stretch/>
        </p:blipFill>
        <p:spPr>
          <a:xfrm>
            <a:off x="0" y="173736"/>
            <a:ext cx="8334632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851"/>
          <a:stretch/>
        </p:blipFill>
        <p:spPr>
          <a:xfrm>
            <a:off x="0" y="173736"/>
            <a:ext cx="8334632" cy="48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810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126" r="8851"/>
          <a:stretch/>
        </p:blipFill>
        <p:spPr>
          <a:xfrm>
            <a:off x="0" y="173736"/>
            <a:ext cx="8334632" cy="482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8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1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2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0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4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9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11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438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8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988</Words>
  <Application>Microsoft Macintosh PowerPoint</Application>
  <PresentationFormat>On-screen Show (16:9)</PresentationFormat>
  <Paragraphs>151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Introduction to Computing for Data Analysis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Microsoft Office User</cp:lastModifiedBy>
  <cp:revision>230</cp:revision>
  <dcterms:created xsi:type="dcterms:W3CDTF">2017-01-20T18:55:05Z</dcterms:created>
  <dcterms:modified xsi:type="dcterms:W3CDTF">2017-05-04T23:10:53Z</dcterms:modified>
</cp:coreProperties>
</file>